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2" r:id="rId3"/>
    <p:sldId id="263" r:id="rId4"/>
    <p:sldId id="264" r:id="rId5"/>
    <p:sldId id="259" r:id="rId6"/>
    <p:sldId id="261" r:id="rId7"/>
    <p:sldId id="257" r:id="rId8"/>
    <p:sldId id="258" r:id="rId9"/>
    <p:sldId id="260" r:id="rId10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56082"/>
    <a:srgbClr val="00A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21269-45C6-3247-AFAA-C613EFB7EE66}" v="114" dt="2025-02-10T21:41:36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8"/>
    <p:restoredTop sz="94694"/>
  </p:normalViewPr>
  <p:slideViewPr>
    <p:cSldViewPr snapToGrid="0">
      <p:cViewPr>
        <p:scale>
          <a:sx n="94" d="100"/>
          <a:sy n="94" d="100"/>
        </p:scale>
        <p:origin x="23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F2199-E842-1540-97A4-EBAA83E1E2B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4DD79-D788-D341-8161-0F702ED42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4DD79-D788-D341-8161-0F702ED42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5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61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3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3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0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7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3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5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0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6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8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8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9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8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5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E8E0C2-4374-744A-A525-CB724B915C56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165A0-9286-0B43-851E-88696628B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6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6522F0-C9D6-A4B1-C5F9-0EEBF970AA2C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 The Sample info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A40A53-FF7C-8DCA-3DC4-C799B2903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588180"/>
              </p:ext>
            </p:extLst>
          </p:nvPr>
        </p:nvGraphicFramePr>
        <p:xfrm>
          <a:off x="471486" y="460444"/>
          <a:ext cx="5915027" cy="2297022"/>
        </p:xfrm>
        <a:graphic>
          <a:graphicData uri="http://schemas.openxmlformats.org/drawingml/2006/table">
            <a:tbl>
              <a:tblPr/>
              <a:tblGrid>
                <a:gridCol w="1135887">
                  <a:extLst>
                    <a:ext uri="{9D8B030D-6E8A-4147-A177-3AD203B41FA5}">
                      <a16:colId xmlns:a16="http://schemas.microsoft.com/office/drawing/2014/main" val="3571798349"/>
                    </a:ext>
                  </a:extLst>
                </a:gridCol>
                <a:gridCol w="1194785">
                  <a:extLst>
                    <a:ext uri="{9D8B030D-6E8A-4147-A177-3AD203B41FA5}">
                      <a16:colId xmlns:a16="http://schemas.microsoft.com/office/drawing/2014/main" val="611316633"/>
                    </a:ext>
                  </a:extLst>
                </a:gridCol>
                <a:gridCol w="1194785">
                  <a:extLst>
                    <a:ext uri="{9D8B030D-6E8A-4147-A177-3AD203B41FA5}">
                      <a16:colId xmlns:a16="http://schemas.microsoft.com/office/drawing/2014/main" val="1418004337"/>
                    </a:ext>
                  </a:extLst>
                </a:gridCol>
                <a:gridCol w="1194785">
                  <a:extLst>
                    <a:ext uri="{9D8B030D-6E8A-4147-A177-3AD203B41FA5}">
                      <a16:colId xmlns:a16="http://schemas.microsoft.com/office/drawing/2014/main" val="3818852712"/>
                    </a:ext>
                  </a:extLst>
                </a:gridCol>
                <a:gridCol w="1194785">
                  <a:extLst>
                    <a:ext uri="{9D8B030D-6E8A-4147-A177-3AD203B41FA5}">
                      <a16:colId xmlns:a16="http://schemas.microsoft.com/office/drawing/2014/main" val="1520398816"/>
                    </a:ext>
                  </a:extLst>
                </a:gridCol>
              </a:tblGrid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Group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Healthy Control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Protential Convert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Convert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Affect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821331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Sample size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33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372653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Female,n(%)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32 (54.2%)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 (40%)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 (60.6%)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 (42.9%)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45413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Age(yr),mean(sd)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51.34 (12.39)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49.12 (8.85)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57.22 (10.10)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56.78 (9.37)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995486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Genotype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692577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SOD1 A4V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384902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 SOD1 nonA4V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80384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C9orf72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01626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Other Genotype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55143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  Unknown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59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913130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Visits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053050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858659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501930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19553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&gt;=4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24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169221"/>
                  </a:ext>
                </a:extLst>
              </a:tr>
              <a:tr h="134624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number of Visit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76673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Average visit per person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6.2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6.1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3.6</a:t>
                      </a:r>
                    </a:p>
                  </a:txBody>
                  <a:tcPr marL="6310" marR="6310" marT="63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39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538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B758-85DE-9935-1F73-FA35498C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FBC65AEC-A46E-6643-29DF-AFAAF83D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59436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54DCE8D7-275C-511E-93BC-C2E5F81AB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82535"/>
            <a:ext cx="59436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D5BDF2-1E00-46C0-A234-B076F7CB8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9D75C-488D-9E38-D33F-56766AE90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529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94FE1-75DE-3039-A7D3-5C89903FF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29920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A91906-F56C-CA2E-B3A9-C9DF7F38D21F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 The data description in Classification model </a:t>
            </a: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3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F2BA8-62B2-622F-9FCF-B1714CDA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068D-312A-1474-D354-351A8403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table of data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8DA3AB7-7AC9-62E3-4AA1-6E3F0162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080895"/>
            <a:ext cx="3448050" cy="498221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8883ED-EAAC-5ACB-D049-BB0650BF264C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 Pannel A and Pannel B detail </a:t>
            </a: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62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1F8F-2302-D452-0276-C38609E3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22CAC282-CD04-2873-A025-DCFE6F5D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780490"/>
            <a:ext cx="5915025" cy="28757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2575AD-2E78-85FC-367F-45EAB569AE7B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Optimial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for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pannel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and Pannel B</a:t>
            </a:r>
          </a:p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update to merge them together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7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762D-46CE-7ED0-4B0B-5FEE4ED67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6E7F5F-99E8-9EDA-BCC1-EB94085B54DE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 Blood protein components as predictors of convert of ALS.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Differential Protein selection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Classification model selection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Prediction disease age model</a:t>
            </a: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47EF5-7078-78F7-9932-74B93896B082}"/>
              </a:ext>
            </a:extLst>
          </p:cNvPr>
          <p:cNvSpPr txBox="1"/>
          <p:nvPr/>
        </p:nvSpPr>
        <p:spPr>
          <a:xfrm>
            <a:off x="135170" y="119770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29AF4-7B52-F771-A6E6-32EBF172214E}"/>
              </a:ext>
            </a:extLst>
          </p:cNvPr>
          <p:cNvSpPr txBox="1"/>
          <p:nvPr/>
        </p:nvSpPr>
        <p:spPr>
          <a:xfrm>
            <a:off x="135170" y="2852397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BA9E9-6380-8FC6-C4C5-BC256FFC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93" y="213409"/>
            <a:ext cx="1366704" cy="116630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98BA12E-C253-71E5-21EC-4E7F4DE694EF}"/>
              </a:ext>
            </a:extLst>
          </p:cNvPr>
          <p:cNvGrpSpPr/>
          <p:nvPr/>
        </p:nvGrpSpPr>
        <p:grpSpPr>
          <a:xfrm>
            <a:off x="2967860" y="119770"/>
            <a:ext cx="2920404" cy="1083981"/>
            <a:chOff x="2282024" y="1810381"/>
            <a:chExt cx="3387256" cy="1346201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50970BC-D178-8967-27DE-86028F305FBD}"/>
                </a:ext>
              </a:extLst>
            </p:cNvPr>
            <p:cNvSpPr/>
            <p:nvPr/>
          </p:nvSpPr>
          <p:spPr>
            <a:xfrm>
              <a:off x="2282024" y="1810381"/>
              <a:ext cx="3387256" cy="1346201"/>
            </a:xfrm>
            <a:prstGeom prst="roundRect">
              <a:avLst>
                <a:gd name="adj" fmla="val 6626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71B155-6138-96CB-A521-730200486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1411" y="2058656"/>
              <a:ext cx="800875" cy="9948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372E47-0E71-8D60-9616-72772A77D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52286" y="2056081"/>
              <a:ext cx="827272" cy="9815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B197E4C-5256-8ADB-7EEC-125D8541C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3161" y="2065319"/>
              <a:ext cx="1648391" cy="981532"/>
            </a:xfrm>
            <a:prstGeom prst="rect">
              <a:avLst/>
            </a:prstGeom>
          </p:spPr>
        </p:pic>
      </p:grpSp>
      <p:pic>
        <p:nvPicPr>
          <p:cNvPr id="14" name="Picture 13" descr="A diagram of a venn diagram&#10;&#10;Description automatically generated">
            <a:extLst>
              <a:ext uri="{FF2B5EF4-FFF2-40B4-BE49-F238E27FC236}">
                <a16:creationId xmlns:a16="http://schemas.microsoft.com/office/drawing/2014/main" id="{41A7BC32-CE92-24C8-422E-F0F437151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403" y="1495878"/>
            <a:ext cx="1613546" cy="123356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B8608CD-3619-8BDC-0755-D55B2F89959C}"/>
              </a:ext>
            </a:extLst>
          </p:cNvPr>
          <p:cNvSpPr/>
          <p:nvPr/>
        </p:nvSpPr>
        <p:spPr>
          <a:xfrm>
            <a:off x="2501722" y="529813"/>
            <a:ext cx="373023" cy="26389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0C758E9-1D8E-CA10-90A9-223C740C792C}"/>
              </a:ext>
            </a:extLst>
          </p:cNvPr>
          <p:cNvSpPr/>
          <p:nvPr/>
        </p:nvSpPr>
        <p:spPr>
          <a:xfrm rot="10800000">
            <a:off x="2501721" y="1994378"/>
            <a:ext cx="373023" cy="26389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C0B53F-45EC-1FAF-D59D-5AF0D66D9405}"/>
              </a:ext>
            </a:extLst>
          </p:cNvPr>
          <p:cNvGrpSpPr/>
          <p:nvPr/>
        </p:nvGrpSpPr>
        <p:grpSpPr>
          <a:xfrm>
            <a:off x="2967860" y="1570949"/>
            <a:ext cx="3110148" cy="1097367"/>
            <a:chOff x="2239388" y="3226062"/>
            <a:chExt cx="3110148" cy="109736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5E47B1A-272B-B86B-0889-BAD28535ECB6}"/>
                </a:ext>
              </a:extLst>
            </p:cNvPr>
            <p:cNvSpPr/>
            <p:nvPr/>
          </p:nvSpPr>
          <p:spPr>
            <a:xfrm>
              <a:off x="2239388" y="3239448"/>
              <a:ext cx="2920404" cy="1083981"/>
            </a:xfrm>
            <a:prstGeom prst="roundRect">
              <a:avLst>
                <a:gd name="adj" fmla="val 6626"/>
              </a:avLst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A diagram of a number of red dots&#10;&#10;Description automatically generated">
              <a:extLst>
                <a:ext uri="{FF2B5EF4-FFF2-40B4-BE49-F238E27FC236}">
                  <a16:creationId xmlns:a16="http://schemas.microsoft.com/office/drawing/2014/main" id="{0B9F02E4-E6B6-0E07-FE0E-0B06A3E2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82670" y="3517647"/>
              <a:ext cx="999490" cy="682549"/>
            </a:xfrm>
            <a:prstGeom prst="rect">
              <a:avLst/>
            </a:prstGeom>
          </p:spPr>
        </p:pic>
        <p:pic>
          <p:nvPicPr>
            <p:cNvPr id="24" name="Picture 23" descr="A diagram of a number of red dots&#10;&#10;Description automatically generated">
              <a:extLst>
                <a:ext uri="{FF2B5EF4-FFF2-40B4-BE49-F238E27FC236}">
                  <a16:creationId xmlns:a16="http://schemas.microsoft.com/office/drawing/2014/main" id="{CD6A0A19-9DA4-3670-38FB-10B807FE6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61895" y="3427485"/>
              <a:ext cx="1188164" cy="833021"/>
            </a:xfrm>
            <a:prstGeom prst="rect">
              <a:avLst/>
            </a:prstGeom>
          </p:spPr>
        </p:pic>
        <p:pic>
          <p:nvPicPr>
            <p:cNvPr id="25" name="Picture 24" descr="A screen shot of a screen&#10;&#10;Description automatically generated">
              <a:extLst>
                <a:ext uri="{FF2B5EF4-FFF2-40B4-BE49-F238E27FC236}">
                  <a16:creationId xmlns:a16="http://schemas.microsoft.com/office/drawing/2014/main" id="{EF1DA88F-3A48-40DD-0509-BD20A3A90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08985" y="3480746"/>
              <a:ext cx="963581" cy="75634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9FDEFA-4FEF-324E-7AB9-953D91BB3726}"/>
                </a:ext>
              </a:extLst>
            </p:cNvPr>
            <p:cNvSpPr txBox="1"/>
            <p:nvPr/>
          </p:nvSpPr>
          <p:spPr>
            <a:xfrm>
              <a:off x="2452434" y="3226062"/>
              <a:ext cx="766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 test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78FD0E-B77D-5BDB-D855-386E6B5FA173}"/>
                </a:ext>
              </a:extLst>
            </p:cNvPr>
            <p:cNvSpPr txBox="1"/>
            <p:nvPr/>
          </p:nvSpPr>
          <p:spPr>
            <a:xfrm>
              <a:off x="3098169" y="3248228"/>
              <a:ext cx="10341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MW-U test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275502-5C2E-DC05-FCF5-E9719E8C9E67}"/>
                </a:ext>
              </a:extLst>
            </p:cNvPr>
            <p:cNvSpPr txBox="1"/>
            <p:nvPr/>
          </p:nvSpPr>
          <p:spPr>
            <a:xfrm>
              <a:off x="3942531" y="3239448"/>
              <a:ext cx="1407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Mix effect Model</a:t>
              </a:r>
            </a:p>
          </p:txBody>
        </p: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6247CEDB-1A19-7219-4610-893A878BF531}"/>
              </a:ext>
            </a:extLst>
          </p:cNvPr>
          <p:cNvSpPr/>
          <p:nvPr/>
        </p:nvSpPr>
        <p:spPr>
          <a:xfrm rot="5400000">
            <a:off x="4241550" y="1277084"/>
            <a:ext cx="373023" cy="263894"/>
          </a:xfrm>
          <a:prstGeom prst="right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722689E-5C35-C14A-1BA7-DAC8339F6CD0}"/>
              </a:ext>
            </a:extLst>
          </p:cNvPr>
          <p:cNvSpPr/>
          <p:nvPr/>
        </p:nvSpPr>
        <p:spPr>
          <a:xfrm>
            <a:off x="353757" y="3145452"/>
            <a:ext cx="628300" cy="628300"/>
          </a:xfrm>
          <a:prstGeom prst="ellipse">
            <a:avLst/>
          </a:prstGeom>
          <a:solidFill>
            <a:srgbClr val="00A1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F9FFE01-754E-A43C-4E40-DB9DB9811397}"/>
              </a:ext>
            </a:extLst>
          </p:cNvPr>
          <p:cNvSpPr/>
          <p:nvPr/>
        </p:nvSpPr>
        <p:spPr>
          <a:xfrm>
            <a:off x="318666" y="3992081"/>
            <a:ext cx="698482" cy="6984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D25BED6-E44D-D4D2-FD64-8492C4B18E01}"/>
              </a:ext>
            </a:extLst>
          </p:cNvPr>
          <p:cNvCxnSpPr/>
          <p:nvPr/>
        </p:nvCxnSpPr>
        <p:spPr>
          <a:xfrm>
            <a:off x="982057" y="3459602"/>
            <a:ext cx="1004017" cy="378060"/>
          </a:xfrm>
          <a:prstGeom prst="bentConnector3">
            <a:avLst>
              <a:gd name="adj1" fmla="val 5167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5BD58C6D-4993-335F-1E65-4828FDA05A24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1017148" y="3837662"/>
            <a:ext cx="968926" cy="503660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F9E0AB6-D08C-442A-BB48-FDF9FED39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7304" y="3448341"/>
            <a:ext cx="786524" cy="80618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F3445E9-8918-5E23-BA42-5D650252959E}"/>
              </a:ext>
            </a:extLst>
          </p:cNvPr>
          <p:cNvSpPr txBox="1"/>
          <p:nvPr/>
        </p:nvSpPr>
        <p:spPr>
          <a:xfrm>
            <a:off x="1707343" y="4242003"/>
            <a:ext cx="1341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Individual at risk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7B98182-8404-CD20-A1AC-BA113885D6D3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753828" y="3851435"/>
            <a:ext cx="448703" cy="64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4CDEA290-E61B-F387-6926-31A3061CDB97}"/>
              </a:ext>
            </a:extLst>
          </p:cNvPr>
          <p:cNvSpPr/>
          <p:nvPr/>
        </p:nvSpPr>
        <p:spPr>
          <a:xfrm>
            <a:off x="3216329" y="3677441"/>
            <a:ext cx="1097466" cy="331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Whether Onset in 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2 Years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5CE2AE5-6717-9C7F-8D4B-8E915BE320B5}"/>
              </a:ext>
            </a:extLst>
          </p:cNvPr>
          <p:cNvCxnSpPr>
            <a:cxnSpLocks/>
          </p:cNvCxnSpPr>
          <p:nvPr/>
        </p:nvCxnSpPr>
        <p:spPr>
          <a:xfrm flipV="1">
            <a:off x="4327593" y="3856636"/>
            <a:ext cx="408728" cy="12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FA812F5-AE1D-B59D-A03C-50CF52117418}"/>
              </a:ext>
            </a:extLst>
          </p:cNvPr>
          <p:cNvSpPr/>
          <p:nvPr/>
        </p:nvSpPr>
        <p:spPr>
          <a:xfrm>
            <a:off x="4738959" y="3684212"/>
            <a:ext cx="786525" cy="331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Protein Selection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D32565E-B0AF-54CA-E590-8DE35DD641F6}"/>
              </a:ext>
            </a:extLst>
          </p:cNvPr>
          <p:cNvSpPr/>
          <p:nvPr/>
        </p:nvSpPr>
        <p:spPr>
          <a:xfrm>
            <a:off x="4978531" y="4089492"/>
            <a:ext cx="1040574" cy="19461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A8339B19-157C-9F46-A728-8314A4E50B1F}"/>
              </a:ext>
            </a:extLst>
          </p:cNvPr>
          <p:cNvSpPr/>
          <p:nvPr/>
        </p:nvSpPr>
        <p:spPr>
          <a:xfrm>
            <a:off x="4982272" y="4340029"/>
            <a:ext cx="1040575" cy="19461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Logistic regression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B94EF254-7584-DAC7-7E69-84E377F9684C}"/>
              </a:ext>
            </a:extLst>
          </p:cNvPr>
          <p:cNvCxnSpPr>
            <a:endCxn id="56" idx="1"/>
          </p:cNvCxnSpPr>
          <p:nvPr/>
        </p:nvCxnSpPr>
        <p:spPr>
          <a:xfrm rot="16200000" flipH="1">
            <a:off x="4830946" y="4039212"/>
            <a:ext cx="177387" cy="11778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C4BFDAD0-419C-7C31-7C60-110078C882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8806" y="4184089"/>
            <a:ext cx="461669" cy="117782"/>
          </a:xfrm>
          <a:prstGeom prst="bentConnector3">
            <a:avLst>
              <a:gd name="adj1" fmla="val 9753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7C6E928-761D-4610-913F-A24198E1C4CD}"/>
              </a:ext>
            </a:extLst>
          </p:cNvPr>
          <p:cNvCxnSpPr>
            <a:cxnSpLocks/>
          </p:cNvCxnSpPr>
          <p:nvPr/>
        </p:nvCxnSpPr>
        <p:spPr>
          <a:xfrm>
            <a:off x="5525484" y="3856636"/>
            <a:ext cx="36278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9B54BD2-1223-F7B9-6307-924AD8874CB2}"/>
              </a:ext>
            </a:extLst>
          </p:cNvPr>
          <p:cNvSpPr/>
          <p:nvPr/>
        </p:nvSpPr>
        <p:spPr>
          <a:xfrm>
            <a:off x="5891525" y="3684212"/>
            <a:ext cx="786525" cy="331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Optimal Protein set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51109D2-E6A1-E4BE-FF8C-5C2E0F64BEE0}"/>
              </a:ext>
            </a:extLst>
          </p:cNvPr>
          <p:cNvSpPr/>
          <p:nvPr/>
        </p:nvSpPr>
        <p:spPr>
          <a:xfrm>
            <a:off x="555459" y="5619157"/>
            <a:ext cx="786525" cy="3319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Optimal Protein set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431D783-10E3-E75F-C5AD-AED967EDB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50251"/>
          <a:stretch/>
        </p:blipFill>
        <p:spPr>
          <a:xfrm>
            <a:off x="1907535" y="5621553"/>
            <a:ext cx="786524" cy="40106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AC61BEC-1F74-E8A0-9C5F-4EF723F8CAA2}"/>
              </a:ext>
            </a:extLst>
          </p:cNvPr>
          <p:cNvSpPr txBox="1"/>
          <p:nvPr/>
        </p:nvSpPr>
        <p:spPr>
          <a:xfrm>
            <a:off x="1638163" y="6023681"/>
            <a:ext cx="132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Individual known </a:t>
            </a:r>
          </a:p>
          <a:p>
            <a:pPr algn="ctr"/>
            <a:r>
              <a:rPr lang="en-US" sz="1200" dirty="0"/>
              <a:t>onset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5E1E98B-E800-2A3E-00BC-C5023A3446D9}"/>
              </a:ext>
            </a:extLst>
          </p:cNvPr>
          <p:cNvCxnSpPr>
            <a:cxnSpLocks/>
          </p:cNvCxnSpPr>
          <p:nvPr/>
        </p:nvCxnSpPr>
        <p:spPr>
          <a:xfrm>
            <a:off x="1341984" y="5797013"/>
            <a:ext cx="448703" cy="643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66415B5-AE6A-DFB1-9842-18761E0E12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6869" y="5213417"/>
            <a:ext cx="1413650" cy="1137454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A62A75F-2D3C-5BB4-7370-D41FC408885A}"/>
              </a:ext>
            </a:extLst>
          </p:cNvPr>
          <p:cNvCxnSpPr>
            <a:cxnSpLocks/>
          </p:cNvCxnSpPr>
          <p:nvPr/>
        </p:nvCxnSpPr>
        <p:spPr>
          <a:xfrm>
            <a:off x="2847573" y="5794700"/>
            <a:ext cx="683001" cy="23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3750E9A-0B20-3641-043F-9B06236337D6}"/>
              </a:ext>
            </a:extLst>
          </p:cNvPr>
          <p:cNvSpPr txBox="1"/>
          <p:nvPr/>
        </p:nvSpPr>
        <p:spPr>
          <a:xfrm>
            <a:off x="117277" y="5325098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9B13E-6667-B44C-7ACE-3697F4AD413C}"/>
              </a:ext>
            </a:extLst>
          </p:cNvPr>
          <p:cNvSpPr txBox="1"/>
          <p:nvPr/>
        </p:nvSpPr>
        <p:spPr>
          <a:xfrm>
            <a:off x="-1044635" y="3221285"/>
            <a:ext cx="3431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97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80AB5-6313-B9FD-CBBC-80A6676E60FC}"/>
              </a:ext>
            </a:extLst>
          </p:cNvPr>
          <p:cNvSpPr txBox="1"/>
          <p:nvPr/>
        </p:nvSpPr>
        <p:spPr>
          <a:xfrm>
            <a:off x="-1310075" y="4081758"/>
            <a:ext cx="39536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Visit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covariate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478DAF8-904D-4989-FA73-AA4CC939750E}"/>
              </a:ext>
            </a:extLst>
          </p:cNvPr>
          <p:cNvSpPr/>
          <p:nvPr/>
        </p:nvSpPr>
        <p:spPr>
          <a:xfrm>
            <a:off x="4982269" y="4588426"/>
            <a:ext cx="1040575" cy="19461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XGboost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77FE8D7F-C69E-5ECA-C802-978C0B137F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8803" y="4432486"/>
            <a:ext cx="461669" cy="117782"/>
          </a:xfrm>
          <a:prstGeom prst="bentConnector3">
            <a:avLst>
              <a:gd name="adj1" fmla="val 9753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F671C98-2D60-1154-DE83-A5094CDF75B4}"/>
              </a:ext>
            </a:extLst>
          </p:cNvPr>
          <p:cNvSpPr/>
          <p:nvPr/>
        </p:nvSpPr>
        <p:spPr>
          <a:xfrm>
            <a:off x="4979953" y="4812789"/>
            <a:ext cx="1040575" cy="19461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Boosting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61B0130-EB15-A75D-0597-35561841189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6487" y="4656849"/>
            <a:ext cx="461669" cy="117782"/>
          </a:xfrm>
          <a:prstGeom prst="bentConnector3">
            <a:avLst>
              <a:gd name="adj1" fmla="val 97535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93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8013E4-13AB-5E85-31F2-9E5526A2C75F}"/>
              </a:ext>
            </a:extLst>
          </p:cNvPr>
          <p:cNvSpPr txBox="1">
            <a:spLocks/>
          </p:cNvSpPr>
          <p:nvPr/>
        </p:nvSpPr>
        <p:spPr>
          <a:xfrm>
            <a:off x="0" y="7797799"/>
            <a:ext cx="6858000" cy="1346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 Description plot for protein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information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regulate 94 protein set enrichment in GOBP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regulate 94 protein set enrichment in GOMF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NEFL protein expression with time trend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EDA2R protein expression with time trend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NERL protein expression with time trend bin in boxed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Font typeface="Arial" panose="020B0604020202020204" pitchFamily="34" charset="0"/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ar graph with red and black text&#10;&#10;Description automatically generated">
            <a:extLst>
              <a:ext uri="{FF2B5EF4-FFF2-40B4-BE49-F238E27FC236}">
                <a16:creationId xmlns:a16="http://schemas.microsoft.com/office/drawing/2014/main" id="{1B0F45D3-849A-4CEC-7FC3-736D8ADB1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0" y="1851526"/>
            <a:ext cx="2297278" cy="1233560"/>
          </a:xfrm>
          <a:prstGeom prst="rect">
            <a:avLst/>
          </a:prstGeom>
        </p:spPr>
      </p:pic>
      <p:pic>
        <p:nvPicPr>
          <p:cNvPr id="7" name="Picture 6" descr="A bar graph with numbers and text&#10;&#10;Description automatically generated">
            <a:extLst>
              <a:ext uri="{FF2B5EF4-FFF2-40B4-BE49-F238E27FC236}">
                <a16:creationId xmlns:a16="http://schemas.microsoft.com/office/drawing/2014/main" id="{B3BB09DC-E2DF-0055-70F5-F888B89E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84" y="1851526"/>
            <a:ext cx="2330668" cy="1233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7529C-60F0-2CC6-300E-F202EB9FC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28" y="195370"/>
            <a:ext cx="5834776" cy="15248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F74311-DE0E-A1D1-482B-BDCB5F9C00F7}"/>
              </a:ext>
            </a:extLst>
          </p:cNvPr>
          <p:cNvSpPr/>
          <p:nvPr/>
        </p:nvSpPr>
        <p:spPr>
          <a:xfrm>
            <a:off x="1931746" y="193079"/>
            <a:ext cx="1407170" cy="157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11A4B-ABBB-96F7-0306-30B50F68A3A1}"/>
              </a:ext>
            </a:extLst>
          </p:cNvPr>
          <p:cNvSpPr txBox="1"/>
          <p:nvPr/>
        </p:nvSpPr>
        <p:spPr>
          <a:xfrm>
            <a:off x="135170" y="119770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2C9623-A201-C27F-1BD9-915C58A218C6}"/>
              </a:ext>
            </a:extLst>
          </p:cNvPr>
          <p:cNvSpPr txBox="1"/>
          <p:nvPr/>
        </p:nvSpPr>
        <p:spPr>
          <a:xfrm>
            <a:off x="3072548" y="1666860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41B507-04E5-2987-810B-8558207D5B0F}"/>
              </a:ext>
            </a:extLst>
          </p:cNvPr>
          <p:cNvSpPr txBox="1"/>
          <p:nvPr/>
        </p:nvSpPr>
        <p:spPr>
          <a:xfrm>
            <a:off x="265148" y="1722213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7" name="Picture 16" descr="A graph with green lines and numbers&#10;&#10;Description automatically generated">
            <a:extLst>
              <a:ext uri="{FF2B5EF4-FFF2-40B4-BE49-F238E27FC236}">
                <a16:creationId xmlns:a16="http://schemas.microsoft.com/office/drawing/2014/main" id="{93978577-5338-5D72-B882-450F6424A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310" y="3525012"/>
            <a:ext cx="5092700" cy="1277620"/>
          </a:xfrm>
          <a:prstGeom prst="rect">
            <a:avLst/>
          </a:prstGeom>
        </p:spPr>
      </p:pic>
      <p:pic>
        <p:nvPicPr>
          <p:cNvPr id="18" name="Picture 17" descr="A graph of a graph with green lines&#10;&#10;Description automatically generated with medium confidence">
            <a:extLst>
              <a:ext uri="{FF2B5EF4-FFF2-40B4-BE49-F238E27FC236}">
                <a16:creationId xmlns:a16="http://schemas.microsoft.com/office/drawing/2014/main" id="{13051AA8-4858-336A-C0A1-BBA884A84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42" y="4846812"/>
            <a:ext cx="5138420" cy="1285240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8A561FC-6AD4-EB0D-C451-E98129993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913" y="6195356"/>
            <a:ext cx="2650071" cy="15391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EF5DB8-B5BF-C720-1690-DC9197BF53AB}"/>
              </a:ext>
            </a:extLst>
          </p:cNvPr>
          <p:cNvSpPr txBox="1"/>
          <p:nvPr/>
        </p:nvSpPr>
        <p:spPr>
          <a:xfrm>
            <a:off x="226074" y="3402647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CFE1C-B1DF-FB48-53BC-A38368428D33}"/>
              </a:ext>
            </a:extLst>
          </p:cNvPr>
          <p:cNvSpPr txBox="1"/>
          <p:nvPr/>
        </p:nvSpPr>
        <p:spPr>
          <a:xfrm>
            <a:off x="178155" y="6162126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B8C057-B4CF-37E1-3845-07919A58ECAD}"/>
              </a:ext>
            </a:extLst>
          </p:cNvPr>
          <p:cNvSpPr txBox="1"/>
          <p:nvPr/>
        </p:nvSpPr>
        <p:spPr>
          <a:xfrm>
            <a:off x="146624" y="4744349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8456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4A691-9EFA-CC03-26C1-91AF66ADB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97799"/>
            <a:ext cx="6858000" cy="13462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 Analyzing predictive performance of  ALS disease age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 for single protein predictive model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curve for greedy search protein set (just demo now)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search for logistic regression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search for Random forest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 overlap in different method(just demo now)</a:t>
            </a:r>
          </a:p>
          <a:p>
            <a:pPr marL="228600" indent="-228600">
              <a:buFont typeface="Arial" panose="020B0604020202020204" pitchFamily="34" charset="0"/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buAutoNum type="alphaLcParenR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C12D3-A578-28D3-28CB-0E6B9BC2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8" y="417792"/>
            <a:ext cx="2925672" cy="2203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1E972A-0E1B-328A-0235-8B199EA80A83}"/>
              </a:ext>
            </a:extLst>
          </p:cNvPr>
          <p:cNvSpPr txBox="1"/>
          <p:nvPr/>
        </p:nvSpPr>
        <p:spPr>
          <a:xfrm>
            <a:off x="135170" y="233126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4CA0CF-85D7-1A88-8D24-9F1737B90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368" y="417792"/>
            <a:ext cx="2925672" cy="2203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5DBE8-9285-8A6F-A220-3E7439CE6E0D}"/>
              </a:ext>
            </a:extLst>
          </p:cNvPr>
          <p:cNvSpPr txBox="1"/>
          <p:nvPr/>
        </p:nvSpPr>
        <p:spPr>
          <a:xfrm>
            <a:off x="3429000" y="233126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1" name="Picture 10" descr="A graph of a graph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68B57D7C-8172-8E26-06F4-B05B7477D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0" y="2986129"/>
            <a:ext cx="2518968" cy="174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DF9C27-B5B8-BBEF-39C7-F6F8E23A8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098" y="2806273"/>
            <a:ext cx="2096930" cy="1942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4C5A7A-A1A3-16D8-9EAF-22879A06017B}"/>
              </a:ext>
            </a:extLst>
          </p:cNvPr>
          <p:cNvSpPr txBox="1"/>
          <p:nvPr/>
        </p:nvSpPr>
        <p:spPr>
          <a:xfrm>
            <a:off x="234408" y="2860395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C1CE6-2886-E9CA-A002-679E891609CF}"/>
              </a:ext>
            </a:extLst>
          </p:cNvPr>
          <p:cNvSpPr txBox="1"/>
          <p:nvPr/>
        </p:nvSpPr>
        <p:spPr>
          <a:xfrm>
            <a:off x="3449529" y="2682798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3DE5D-6A6A-E9C2-73F8-A33787A469FF}"/>
              </a:ext>
            </a:extLst>
          </p:cNvPr>
          <p:cNvSpPr txBox="1"/>
          <p:nvPr/>
        </p:nvSpPr>
        <p:spPr>
          <a:xfrm>
            <a:off x="401538" y="5025037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pic>
        <p:nvPicPr>
          <p:cNvPr id="16" name="Picture 1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684BA55-FEAD-15D9-8B72-9EAE7E5F86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60"/>
          <a:stretch/>
        </p:blipFill>
        <p:spPr>
          <a:xfrm>
            <a:off x="767145" y="5132470"/>
            <a:ext cx="3147229" cy="201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4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107FB-5063-0D29-BA26-CB8ACA1B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3EE5-2672-43C8-8793-69DD9391F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97799"/>
            <a:ext cx="6858000" cy="1346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 Disease age model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 info for disease age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predcicion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age distribution</a:t>
            </a:r>
          </a:p>
          <a:p>
            <a:pPr marL="228600" indent="-228600">
              <a:buAutoNum type="alphaLcParenR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result from Pannel A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21D9CBCB-69B2-38E6-940F-E846C294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38" y="382823"/>
            <a:ext cx="5943600" cy="2445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5900D-D938-03AE-8301-CE12D0EF7216}"/>
              </a:ext>
            </a:extLst>
          </p:cNvPr>
          <p:cNvSpPr txBox="1"/>
          <p:nvPr/>
        </p:nvSpPr>
        <p:spPr>
          <a:xfrm>
            <a:off x="135170" y="233126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32DE4-0738-D35B-ADFF-BA6981EB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7" y="2828208"/>
            <a:ext cx="2533048" cy="2038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8A0B1-0DB6-0A58-3867-3BD26BB1DC0C}"/>
              </a:ext>
            </a:extLst>
          </p:cNvPr>
          <p:cNvSpPr txBox="1"/>
          <p:nvPr/>
        </p:nvSpPr>
        <p:spPr>
          <a:xfrm>
            <a:off x="3106969" y="233126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48FFD-3B9A-5C13-1643-638F52DDBA8E}"/>
              </a:ext>
            </a:extLst>
          </p:cNvPr>
          <p:cNvSpPr txBox="1"/>
          <p:nvPr/>
        </p:nvSpPr>
        <p:spPr>
          <a:xfrm>
            <a:off x="135169" y="2717921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4712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0620E-D7C2-83C4-211F-95099A432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1C47-A9E6-0F1E-5E67-3AA4F6EA7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97799"/>
            <a:ext cx="6858000" cy="1346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 Figure 1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Protein data normalization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number of dots&#10;&#10;Description automatically generated">
            <a:extLst>
              <a:ext uri="{FF2B5EF4-FFF2-40B4-BE49-F238E27FC236}">
                <a16:creationId xmlns:a16="http://schemas.microsoft.com/office/drawing/2014/main" id="{C8DB1FA2-FA0C-B06F-D40E-090F300F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97" y="305024"/>
            <a:ext cx="3648075" cy="2491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6866F-2515-5416-E0B2-47B6EB2082A9}"/>
              </a:ext>
            </a:extLst>
          </p:cNvPr>
          <p:cNvSpPr txBox="1"/>
          <p:nvPr/>
        </p:nvSpPr>
        <p:spPr>
          <a:xfrm>
            <a:off x="135170" y="119770"/>
            <a:ext cx="53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678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1230</TotalTime>
  <Words>364</Words>
  <Application>Microsoft Macintosh PowerPoint</Application>
  <PresentationFormat>Letter Paper (8.5x11 in)</PresentationFormat>
  <Paragraphs>142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Ran, Ximing</dc:creator>
  <cp:lastModifiedBy>Ran, Ximing</cp:lastModifiedBy>
  <cp:revision>2</cp:revision>
  <dcterms:created xsi:type="dcterms:W3CDTF">2025-02-03T21:23:59Z</dcterms:created>
  <dcterms:modified xsi:type="dcterms:W3CDTF">2025-02-10T21:41:54Z</dcterms:modified>
</cp:coreProperties>
</file>